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7" r:id="rId11"/>
    <p:sldId id="264" r:id="rId12"/>
    <p:sldId id="273" r:id="rId13"/>
    <p:sldId id="266" r:id="rId14"/>
    <p:sldId id="274" r:id="rId15"/>
    <p:sldId id="265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>
                <a:solidFill>
                  <a:schemeClr val="bg1"/>
                </a:solidFill>
              </a:rPr>
              <a:t>Address type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389670507990693"/>
          <c:y val="0.22535849823632501"/>
          <c:w val="0.53529763527958174"/>
          <c:h val="0.6306140761838188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Address type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336131002279208E-2"/>
                  <c:y val="0.201477867923920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3529170159544567E-2"/>
                  <c:y val="-7.5554200471470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8100716082051492E-2"/>
                  <c:y val="-7.2406108785158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3"/>
                <c:pt idx="0">
                  <c:v>apartments or part of building</c:v>
                </c:pt>
                <c:pt idx="1">
                  <c:v>buildings and land parcels</c:v>
                </c:pt>
                <c:pt idx="2">
                  <c:v>streets, villages, cities, counties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0.61</c:v>
                </c:pt>
                <c:pt idx="1">
                  <c:v>0.37</c:v>
                </c:pt>
                <c:pt idx="2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lv-LV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solidFill>
                  <a:schemeClr val="bg1"/>
                </a:solidFill>
              </a:defRPr>
            </a:pPr>
            <a:r>
              <a:rPr lang="en-US" sz="1800" dirty="0" smtClean="0">
                <a:solidFill>
                  <a:schemeClr val="bg1"/>
                </a:solidFill>
              </a:rPr>
              <a:t>Addresses</a:t>
            </a:r>
            <a:endParaRPr lang="en-US" sz="1800" dirty="0">
              <a:solidFill>
                <a:schemeClr val="bg1"/>
              </a:solidFill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04043559430216E-2"/>
          <c:y val="6.2582652106755163E-2"/>
          <c:w val="0.73717517225754869"/>
          <c:h val="0.7242188143969666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3556501730038031E-2"/>
                  <c:y val="-0.250330608427020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742382566811573"/>
                  <c:y val="-0.269532117959115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2001</c:v>
                </c:pt>
                <c:pt idx="1">
                  <c:v>2013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919989</c:v>
                </c:pt>
                <c:pt idx="1">
                  <c:v>1354737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033344"/>
        <c:axId val="23034880"/>
        <c:axId val="0"/>
      </c:bar3DChart>
      <c:catAx>
        <c:axId val="2303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lv-LV"/>
          </a:p>
        </c:txPr>
        <c:crossAx val="23034880"/>
        <c:crosses val="autoZero"/>
        <c:auto val="1"/>
        <c:lblAlgn val="ctr"/>
        <c:lblOffset val="100"/>
        <c:noMultiLvlLbl val="0"/>
      </c:catAx>
      <c:valAx>
        <c:axId val="230348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3033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36E9E-371F-4E3E-9BCE-61CD2B7510E8}" type="datetimeFigureOut">
              <a:rPr lang="en-GB" smtClean="0"/>
              <a:t>21/11/2014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2685B-1B94-4309-BE7C-424AEBF20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27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2685B-1B94-4309-BE7C-424AEBF20CC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634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2685B-1B94-4309-BE7C-424AEBF20CC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076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Why it was founded? Idea of </a:t>
            </a:r>
            <a:r>
              <a:rPr lang="en-GB" dirty="0" err="1" smtClean="0"/>
              <a:t>Megasystem</a:t>
            </a:r>
            <a:r>
              <a:rPr lang="en-GB" dirty="0" smtClean="0"/>
              <a:t> and</a:t>
            </a:r>
            <a:r>
              <a:rPr lang="en-GB" baseline="0" dirty="0" smtClean="0"/>
              <a:t> address as an attribute that links all together.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2685B-1B94-4309-BE7C-424AEBF20C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898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</a:t>
            </a:r>
            <a:r>
              <a:rPr lang="en-GB" baseline="0" dirty="0" smtClean="0"/>
              <a:t> may say that from Cadastre point of you an address is one important attribute to cadastre objects</a:t>
            </a:r>
            <a:r>
              <a:rPr lang="lv-LV" baseline="0" dirty="0" smtClean="0"/>
              <a:t>;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2685B-1B94-4309-BE7C-424AEBF20CC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951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2685B-1B94-4309-BE7C-424AEBF20CC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951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jaasaliek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animaacija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2685B-1B94-4309-BE7C-424AEBF20CC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048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jaasaliek</a:t>
            </a:r>
            <a:r>
              <a:rPr lang="en-GB" dirty="0" smtClean="0"/>
              <a:t> </a:t>
            </a:r>
            <a:r>
              <a:rPr lang="en-GB" dirty="0" err="1" smtClean="0"/>
              <a:t>animaacija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2685B-1B94-4309-BE7C-424AEBF20CC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571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2685B-1B94-4309-BE7C-424AEBF20CC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634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37" y="2130080"/>
            <a:ext cx="7773126" cy="14702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991" y="3886163"/>
            <a:ext cx="6400018" cy="1752736"/>
          </a:xfrm>
        </p:spPr>
        <p:txBody>
          <a:bodyPr/>
          <a:lstStyle>
            <a:lvl1pPr marL="0" indent="0" algn="ctr">
              <a:buNone/>
              <a:defRPr/>
            </a:lvl1pPr>
            <a:lvl2pPr marL="321455" indent="0" algn="ctr">
              <a:buNone/>
              <a:defRPr/>
            </a:lvl2pPr>
            <a:lvl3pPr marL="642910" indent="0" algn="ctr">
              <a:buNone/>
              <a:defRPr/>
            </a:lvl3pPr>
            <a:lvl4pPr marL="964365" indent="0" algn="ctr">
              <a:buNone/>
              <a:defRPr/>
            </a:lvl4pPr>
            <a:lvl5pPr marL="1285820" indent="0" algn="ctr">
              <a:buNone/>
              <a:defRPr/>
            </a:lvl5pPr>
            <a:lvl6pPr marL="1607276" indent="0" algn="ctr">
              <a:buNone/>
              <a:defRPr/>
            </a:lvl6pPr>
            <a:lvl7pPr marL="1928732" indent="0" algn="ctr">
              <a:buNone/>
              <a:defRPr/>
            </a:lvl7pPr>
            <a:lvl8pPr marL="2250187" indent="0" algn="ctr">
              <a:buNone/>
              <a:defRPr/>
            </a:lvl8pPr>
            <a:lvl9pPr marL="257164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0773908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4066587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400" y="-250069"/>
            <a:ext cx="2185808" cy="5330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3978" y="-250069"/>
            <a:ext cx="6450254" cy="5330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0223826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37" y="2130077"/>
            <a:ext cx="7773126" cy="1470289"/>
          </a:xfrm>
          <a:prstGeom prst="rect">
            <a:avLst/>
          </a:prstGeom>
        </p:spPr>
        <p:txBody>
          <a:bodyPr lIns="64301" tIns="32150" rIns="64301" bIns="32150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991" y="3886163"/>
            <a:ext cx="6400018" cy="1752736"/>
          </a:xfrm>
        </p:spPr>
        <p:txBody>
          <a:bodyPr/>
          <a:lstStyle>
            <a:lvl1pPr marL="0" indent="0" algn="ctr">
              <a:buNone/>
              <a:defRPr/>
            </a:lvl1pPr>
            <a:lvl2pPr marL="321503" indent="0" algn="ctr">
              <a:buNone/>
              <a:defRPr/>
            </a:lvl2pPr>
            <a:lvl3pPr marL="643006" indent="0" algn="ctr">
              <a:buNone/>
              <a:defRPr/>
            </a:lvl3pPr>
            <a:lvl4pPr marL="964509" indent="0" algn="ctr">
              <a:buNone/>
              <a:defRPr/>
            </a:lvl4pPr>
            <a:lvl5pPr marL="1286012" indent="0" algn="ctr">
              <a:buNone/>
              <a:defRPr/>
            </a:lvl5pPr>
            <a:lvl6pPr marL="1607515" indent="0" algn="ctr">
              <a:buNone/>
              <a:defRPr/>
            </a:lvl6pPr>
            <a:lvl7pPr marL="1929018" indent="0" algn="ctr">
              <a:buNone/>
              <a:defRPr/>
            </a:lvl7pPr>
            <a:lvl8pPr marL="2250521" indent="0" algn="ctr">
              <a:buNone/>
              <a:defRPr/>
            </a:lvl8pPr>
            <a:lvl9pPr marL="257202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228562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03" y="274633"/>
            <a:ext cx="8228595" cy="1143186"/>
          </a:xfrm>
          <a:prstGeom prst="rect">
            <a:avLst/>
          </a:prstGeom>
        </p:spPr>
        <p:txBody>
          <a:bodyPr lIns="64301" tIns="32150" rIns="64301" bIns="32150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3026127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77" y="4406402"/>
            <a:ext cx="7772009" cy="1363115"/>
          </a:xfrm>
          <a:prstGeom prst="rect">
            <a:avLst/>
          </a:prstGeom>
        </p:spPr>
        <p:txBody>
          <a:bodyPr lIns="64301" tIns="32150" rIns="64301" bIns="32150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277" y="2907086"/>
            <a:ext cx="7772009" cy="1499316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503" indent="0">
              <a:buNone/>
              <a:defRPr sz="1300"/>
            </a:lvl2pPr>
            <a:lvl3pPr marL="643006" indent="0">
              <a:buNone/>
              <a:defRPr sz="1100"/>
            </a:lvl3pPr>
            <a:lvl4pPr marL="964509" indent="0">
              <a:buNone/>
              <a:defRPr sz="1000"/>
            </a:lvl4pPr>
            <a:lvl5pPr marL="1286012" indent="0">
              <a:buNone/>
              <a:defRPr sz="1000"/>
            </a:lvl5pPr>
            <a:lvl6pPr marL="1607515" indent="0">
              <a:buNone/>
              <a:defRPr sz="1000"/>
            </a:lvl6pPr>
            <a:lvl7pPr marL="1929018" indent="0">
              <a:buNone/>
              <a:defRPr sz="1000"/>
            </a:lvl7pPr>
            <a:lvl8pPr marL="2250521" indent="0">
              <a:buNone/>
              <a:defRPr sz="1000"/>
            </a:lvl8pPr>
            <a:lvl9pPr marL="25720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447509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03" y="274633"/>
            <a:ext cx="8228595" cy="1143186"/>
          </a:xfrm>
          <a:prstGeom prst="rect">
            <a:avLst/>
          </a:prstGeom>
        </p:spPr>
        <p:txBody>
          <a:bodyPr lIns="64301" tIns="32150" rIns="64301" bIns="32150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078" y="893114"/>
            <a:ext cx="3624780" cy="507177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026" y="893114"/>
            <a:ext cx="3625896" cy="507177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7082867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03" y="274633"/>
            <a:ext cx="8228595" cy="1143186"/>
          </a:xfrm>
          <a:prstGeom prst="rect">
            <a:avLst/>
          </a:prstGeom>
        </p:spPr>
        <p:txBody>
          <a:bodyPr lIns="64301" tIns="32150" rIns="64301" bIns="3215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703" y="1535040"/>
            <a:ext cx="4040061" cy="639693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503" indent="0">
              <a:buNone/>
              <a:defRPr sz="1400" b="1"/>
            </a:lvl2pPr>
            <a:lvl3pPr marL="643006" indent="0">
              <a:buNone/>
              <a:defRPr sz="1300" b="1"/>
            </a:lvl3pPr>
            <a:lvl4pPr marL="964509" indent="0">
              <a:buNone/>
              <a:defRPr sz="1100" b="1"/>
            </a:lvl4pPr>
            <a:lvl5pPr marL="1286012" indent="0">
              <a:buNone/>
              <a:defRPr sz="1100" b="1"/>
            </a:lvl5pPr>
            <a:lvl6pPr marL="1607515" indent="0">
              <a:buNone/>
              <a:defRPr sz="1100" b="1"/>
            </a:lvl6pPr>
            <a:lvl7pPr marL="1929018" indent="0">
              <a:buNone/>
              <a:defRPr sz="1100" b="1"/>
            </a:lvl7pPr>
            <a:lvl8pPr marL="2250521" indent="0">
              <a:buNone/>
              <a:defRPr sz="1100" b="1"/>
            </a:lvl8pPr>
            <a:lvl9pPr marL="257202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703" y="2174733"/>
            <a:ext cx="4040061" cy="3950914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21" y="1535040"/>
            <a:ext cx="4041177" cy="639693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503" indent="0">
              <a:buNone/>
              <a:defRPr sz="1400" b="1"/>
            </a:lvl2pPr>
            <a:lvl3pPr marL="643006" indent="0">
              <a:buNone/>
              <a:defRPr sz="1300" b="1"/>
            </a:lvl3pPr>
            <a:lvl4pPr marL="964509" indent="0">
              <a:buNone/>
              <a:defRPr sz="1100" b="1"/>
            </a:lvl4pPr>
            <a:lvl5pPr marL="1286012" indent="0">
              <a:buNone/>
              <a:defRPr sz="1100" b="1"/>
            </a:lvl5pPr>
            <a:lvl6pPr marL="1607515" indent="0">
              <a:buNone/>
              <a:defRPr sz="1100" b="1"/>
            </a:lvl6pPr>
            <a:lvl7pPr marL="1929018" indent="0">
              <a:buNone/>
              <a:defRPr sz="1100" b="1"/>
            </a:lvl7pPr>
            <a:lvl8pPr marL="2250521" indent="0">
              <a:buNone/>
              <a:defRPr sz="1100" b="1"/>
            </a:lvl8pPr>
            <a:lvl9pPr marL="257202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21" y="2174733"/>
            <a:ext cx="4041177" cy="3950914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9179264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03" y="274633"/>
            <a:ext cx="8228595" cy="1143186"/>
          </a:xfrm>
          <a:prstGeom prst="rect">
            <a:avLst/>
          </a:prstGeom>
        </p:spPr>
        <p:txBody>
          <a:bodyPr lIns="64301" tIns="32150" rIns="64301" bIns="32150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6937169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39578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03" y="273517"/>
            <a:ext cx="3007439" cy="1161048"/>
          </a:xfrm>
          <a:prstGeom prst="rect">
            <a:avLst/>
          </a:prstGeom>
        </p:spPr>
        <p:txBody>
          <a:bodyPr lIns="64301" tIns="32150" rIns="64301" bIns="32150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544" y="273517"/>
            <a:ext cx="5111754" cy="585213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03" y="1434565"/>
            <a:ext cx="3007439" cy="4691082"/>
          </a:xfrm>
        </p:spPr>
        <p:txBody>
          <a:bodyPr/>
          <a:lstStyle>
            <a:lvl1pPr marL="0" indent="0">
              <a:buNone/>
              <a:defRPr sz="1000"/>
            </a:lvl1pPr>
            <a:lvl2pPr marL="321503" indent="0">
              <a:buNone/>
              <a:defRPr sz="800"/>
            </a:lvl2pPr>
            <a:lvl3pPr marL="643006" indent="0">
              <a:buNone/>
              <a:defRPr sz="700"/>
            </a:lvl3pPr>
            <a:lvl4pPr marL="964509" indent="0">
              <a:buNone/>
              <a:defRPr sz="600"/>
            </a:lvl4pPr>
            <a:lvl5pPr marL="1286012" indent="0">
              <a:buNone/>
              <a:defRPr sz="600"/>
            </a:lvl5pPr>
            <a:lvl6pPr marL="1607515" indent="0">
              <a:buNone/>
              <a:defRPr sz="600"/>
            </a:lvl6pPr>
            <a:lvl7pPr marL="1929018" indent="0">
              <a:buNone/>
              <a:defRPr sz="600"/>
            </a:lvl7pPr>
            <a:lvl8pPr marL="2250521" indent="0">
              <a:buNone/>
              <a:defRPr sz="600"/>
            </a:lvl8pPr>
            <a:lvl9pPr marL="257202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291220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0471762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738" y="4800488"/>
            <a:ext cx="5486846" cy="567127"/>
          </a:xfrm>
          <a:prstGeom prst="rect">
            <a:avLst/>
          </a:prstGeom>
        </p:spPr>
        <p:txBody>
          <a:bodyPr lIns="64301" tIns="32150" rIns="64301" bIns="32150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738" y="612900"/>
            <a:ext cx="5486846" cy="4115023"/>
          </a:xfrm>
        </p:spPr>
        <p:txBody>
          <a:bodyPr/>
          <a:lstStyle>
            <a:lvl1pPr marL="0" indent="0">
              <a:buNone/>
              <a:defRPr sz="2300"/>
            </a:lvl1pPr>
            <a:lvl2pPr marL="321503" indent="0">
              <a:buNone/>
              <a:defRPr sz="2000"/>
            </a:lvl2pPr>
            <a:lvl3pPr marL="643006" indent="0">
              <a:buNone/>
              <a:defRPr sz="1700"/>
            </a:lvl3pPr>
            <a:lvl4pPr marL="964509" indent="0">
              <a:buNone/>
              <a:defRPr sz="1400"/>
            </a:lvl4pPr>
            <a:lvl5pPr marL="1286012" indent="0">
              <a:buNone/>
              <a:defRPr sz="1400"/>
            </a:lvl5pPr>
            <a:lvl6pPr marL="1607515" indent="0">
              <a:buNone/>
              <a:defRPr sz="1400"/>
            </a:lvl6pPr>
            <a:lvl7pPr marL="1929018" indent="0">
              <a:buNone/>
              <a:defRPr sz="1400"/>
            </a:lvl7pPr>
            <a:lvl8pPr marL="2250521" indent="0">
              <a:buNone/>
              <a:defRPr sz="1400"/>
            </a:lvl8pPr>
            <a:lvl9pPr marL="2572024" indent="0">
              <a:buNone/>
              <a:defRPr sz="1400"/>
            </a:lvl9pPr>
          </a:lstStyle>
          <a:p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738" y="5367616"/>
            <a:ext cx="5486846" cy="804919"/>
          </a:xfrm>
        </p:spPr>
        <p:txBody>
          <a:bodyPr/>
          <a:lstStyle>
            <a:lvl1pPr marL="0" indent="0">
              <a:buNone/>
              <a:defRPr sz="1000"/>
            </a:lvl1pPr>
            <a:lvl2pPr marL="321503" indent="0">
              <a:buNone/>
              <a:defRPr sz="800"/>
            </a:lvl2pPr>
            <a:lvl3pPr marL="643006" indent="0">
              <a:buNone/>
              <a:defRPr sz="700"/>
            </a:lvl3pPr>
            <a:lvl4pPr marL="964509" indent="0">
              <a:buNone/>
              <a:defRPr sz="600"/>
            </a:lvl4pPr>
            <a:lvl5pPr marL="1286012" indent="0">
              <a:buNone/>
              <a:defRPr sz="600"/>
            </a:lvl5pPr>
            <a:lvl6pPr marL="1607515" indent="0">
              <a:buNone/>
              <a:defRPr sz="600"/>
            </a:lvl6pPr>
            <a:lvl7pPr marL="1929018" indent="0">
              <a:buNone/>
              <a:defRPr sz="600"/>
            </a:lvl7pPr>
            <a:lvl8pPr marL="2250521" indent="0">
              <a:buNone/>
              <a:defRPr sz="600"/>
            </a:lvl8pPr>
            <a:lvl9pPr marL="257202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12681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03" y="274633"/>
            <a:ext cx="8228595" cy="1143186"/>
          </a:xfrm>
          <a:prstGeom prst="rect">
            <a:avLst/>
          </a:prstGeom>
        </p:spPr>
        <p:txBody>
          <a:bodyPr lIns="64301" tIns="32150" rIns="64301" bIns="32150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3651705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987" y="274633"/>
            <a:ext cx="2056311" cy="5690253"/>
          </a:xfrm>
          <a:prstGeom prst="rect">
            <a:avLst/>
          </a:prstGeom>
        </p:spPr>
        <p:txBody>
          <a:bodyPr vert="eaVert" lIns="64301" tIns="32150" rIns="64301" bIns="32150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702" y="274633"/>
            <a:ext cx="6065115" cy="569025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069410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80" y="4406405"/>
            <a:ext cx="7772009" cy="1363115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280" y="2907086"/>
            <a:ext cx="7772009" cy="1499316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5" indent="0">
              <a:buNone/>
              <a:defRPr sz="1300"/>
            </a:lvl2pPr>
            <a:lvl3pPr marL="642910" indent="0">
              <a:buNone/>
              <a:defRPr sz="1100"/>
            </a:lvl3pPr>
            <a:lvl4pPr marL="964365" indent="0">
              <a:buNone/>
              <a:defRPr sz="1000"/>
            </a:lvl4pPr>
            <a:lvl5pPr marL="1285820" indent="0">
              <a:buNone/>
              <a:defRPr sz="1000"/>
            </a:lvl5pPr>
            <a:lvl6pPr marL="1607276" indent="0">
              <a:buNone/>
              <a:defRPr sz="1000"/>
            </a:lvl6pPr>
            <a:lvl7pPr marL="1928732" indent="0">
              <a:buNone/>
              <a:defRPr sz="1000"/>
            </a:lvl7pPr>
            <a:lvl8pPr marL="2250187" indent="0">
              <a:buNone/>
              <a:defRPr sz="1000"/>
            </a:lvl8pPr>
            <a:lvl9pPr marL="257164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66173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977" y="4401936"/>
            <a:ext cx="4318031" cy="67876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9177" y="4401936"/>
            <a:ext cx="4318031" cy="67876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1391567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06" y="274633"/>
            <a:ext cx="8228595" cy="114318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706" y="1535040"/>
            <a:ext cx="4040061" cy="639693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5" indent="0">
              <a:buNone/>
              <a:defRPr sz="1400" b="1"/>
            </a:lvl2pPr>
            <a:lvl3pPr marL="642910" indent="0">
              <a:buNone/>
              <a:defRPr sz="1300" b="1"/>
            </a:lvl3pPr>
            <a:lvl4pPr marL="964365" indent="0">
              <a:buNone/>
              <a:defRPr sz="1100" b="1"/>
            </a:lvl4pPr>
            <a:lvl5pPr marL="1285820" indent="0">
              <a:buNone/>
              <a:defRPr sz="1100" b="1"/>
            </a:lvl5pPr>
            <a:lvl6pPr marL="1607276" indent="0">
              <a:buNone/>
              <a:defRPr sz="1100" b="1"/>
            </a:lvl6pPr>
            <a:lvl7pPr marL="1928732" indent="0">
              <a:buNone/>
              <a:defRPr sz="1100" b="1"/>
            </a:lvl7pPr>
            <a:lvl8pPr marL="2250187" indent="0">
              <a:buNone/>
              <a:defRPr sz="1100" b="1"/>
            </a:lvl8pPr>
            <a:lvl9pPr marL="2571640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706" y="2174734"/>
            <a:ext cx="4040061" cy="3950914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21" y="1535040"/>
            <a:ext cx="4041177" cy="639693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5" indent="0">
              <a:buNone/>
              <a:defRPr sz="1400" b="1"/>
            </a:lvl2pPr>
            <a:lvl3pPr marL="642910" indent="0">
              <a:buNone/>
              <a:defRPr sz="1300" b="1"/>
            </a:lvl3pPr>
            <a:lvl4pPr marL="964365" indent="0">
              <a:buNone/>
              <a:defRPr sz="1100" b="1"/>
            </a:lvl4pPr>
            <a:lvl5pPr marL="1285820" indent="0">
              <a:buNone/>
              <a:defRPr sz="1100" b="1"/>
            </a:lvl5pPr>
            <a:lvl6pPr marL="1607276" indent="0">
              <a:buNone/>
              <a:defRPr sz="1100" b="1"/>
            </a:lvl6pPr>
            <a:lvl7pPr marL="1928732" indent="0">
              <a:buNone/>
              <a:defRPr sz="1100" b="1"/>
            </a:lvl7pPr>
            <a:lvl8pPr marL="2250187" indent="0">
              <a:buNone/>
              <a:defRPr sz="1100" b="1"/>
            </a:lvl8pPr>
            <a:lvl9pPr marL="2571640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21" y="2174734"/>
            <a:ext cx="4041177" cy="3950914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931278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031352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87851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06" y="273517"/>
            <a:ext cx="3007439" cy="1161048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545" y="273518"/>
            <a:ext cx="5111754" cy="585213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06" y="1434565"/>
            <a:ext cx="3007439" cy="4691082"/>
          </a:xfrm>
        </p:spPr>
        <p:txBody>
          <a:bodyPr/>
          <a:lstStyle>
            <a:lvl1pPr marL="0" indent="0">
              <a:buNone/>
              <a:defRPr sz="1000"/>
            </a:lvl1pPr>
            <a:lvl2pPr marL="321455" indent="0">
              <a:buNone/>
              <a:defRPr sz="800"/>
            </a:lvl2pPr>
            <a:lvl3pPr marL="642910" indent="0">
              <a:buNone/>
              <a:defRPr sz="700"/>
            </a:lvl3pPr>
            <a:lvl4pPr marL="964365" indent="0">
              <a:buNone/>
              <a:defRPr sz="600"/>
            </a:lvl4pPr>
            <a:lvl5pPr marL="1285820" indent="0">
              <a:buNone/>
              <a:defRPr sz="600"/>
            </a:lvl5pPr>
            <a:lvl6pPr marL="1607276" indent="0">
              <a:buNone/>
              <a:defRPr sz="600"/>
            </a:lvl6pPr>
            <a:lvl7pPr marL="1928732" indent="0">
              <a:buNone/>
              <a:defRPr sz="600"/>
            </a:lvl7pPr>
            <a:lvl8pPr marL="2250187" indent="0">
              <a:buNone/>
              <a:defRPr sz="600"/>
            </a:lvl8pPr>
            <a:lvl9pPr marL="257164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74992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738" y="4800491"/>
            <a:ext cx="5486846" cy="567127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738" y="612903"/>
            <a:ext cx="5486846" cy="4115023"/>
          </a:xfrm>
        </p:spPr>
        <p:txBody>
          <a:bodyPr/>
          <a:lstStyle>
            <a:lvl1pPr marL="0" indent="0">
              <a:buNone/>
              <a:defRPr sz="2300"/>
            </a:lvl1pPr>
            <a:lvl2pPr marL="321455" indent="0">
              <a:buNone/>
              <a:defRPr sz="2000"/>
            </a:lvl2pPr>
            <a:lvl3pPr marL="642910" indent="0">
              <a:buNone/>
              <a:defRPr sz="1700"/>
            </a:lvl3pPr>
            <a:lvl4pPr marL="964365" indent="0">
              <a:buNone/>
              <a:defRPr sz="1400"/>
            </a:lvl4pPr>
            <a:lvl5pPr marL="1285820" indent="0">
              <a:buNone/>
              <a:defRPr sz="1400"/>
            </a:lvl5pPr>
            <a:lvl6pPr marL="1607276" indent="0">
              <a:buNone/>
              <a:defRPr sz="1400"/>
            </a:lvl6pPr>
            <a:lvl7pPr marL="1928732" indent="0">
              <a:buNone/>
              <a:defRPr sz="1400"/>
            </a:lvl7pPr>
            <a:lvl8pPr marL="2250187" indent="0">
              <a:buNone/>
              <a:defRPr sz="1400"/>
            </a:lvl8pPr>
            <a:lvl9pPr marL="2571640" indent="0">
              <a:buNone/>
              <a:defRPr sz="1400"/>
            </a:lvl9pPr>
          </a:lstStyle>
          <a:p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738" y="5367619"/>
            <a:ext cx="5486846" cy="804919"/>
          </a:xfrm>
        </p:spPr>
        <p:txBody>
          <a:bodyPr/>
          <a:lstStyle>
            <a:lvl1pPr marL="0" indent="0">
              <a:buNone/>
              <a:defRPr sz="1000"/>
            </a:lvl1pPr>
            <a:lvl2pPr marL="321455" indent="0">
              <a:buNone/>
              <a:defRPr sz="800"/>
            </a:lvl2pPr>
            <a:lvl3pPr marL="642910" indent="0">
              <a:buNone/>
              <a:defRPr sz="700"/>
            </a:lvl3pPr>
            <a:lvl4pPr marL="964365" indent="0">
              <a:buNone/>
              <a:defRPr sz="600"/>
            </a:lvl4pPr>
            <a:lvl5pPr marL="1285820" indent="0">
              <a:buNone/>
              <a:defRPr sz="600"/>
            </a:lvl5pPr>
            <a:lvl6pPr marL="1607276" indent="0">
              <a:buNone/>
              <a:defRPr sz="600"/>
            </a:lvl6pPr>
            <a:lvl7pPr marL="1928732" indent="0">
              <a:buNone/>
              <a:defRPr sz="600"/>
            </a:lvl7pPr>
            <a:lvl8pPr marL="2250187" indent="0">
              <a:buNone/>
              <a:defRPr sz="600"/>
            </a:lvl8pPr>
            <a:lvl9pPr marL="257164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565913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73977" y="-250071"/>
            <a:ext cx="8743231" cy="465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7" tIns="35717" rIns="35688" bIns="35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3977" y="4401936"/>
            <a:ext cx="8743231" cy="67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7" tIns="35717" rIns="35688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02692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Arial" charset="0"/>
          <a:cs typeface="Arial" charset="0"/>
          <a:sym typeface="Arial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Arial" charset="0"/>
          <a:cs typeface="Arial" charset="0"/>
          <a:sym typeface="Arial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Arial" charset="0"/>
          <a:cs typeface="Arial" charset="0"/>
          <a:sym typeface="Arial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Arial" charset="0"/>
          <a:cs typeface="Arial" charset="0"/>
          <a:sym typeface="Arial" charset="0"/>
        </a:defRPr>
      </a:lvl5pPr>
      <a:lvl6pPr marL="321455" algn="l" rtl="0" fontAlgn="base">
        <a:lnSpc>
          <a:spcPct val="7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Arial" charset="0"/>
          <a:cs typeface="Arial" charset="0"/>
          <a:sym typeface="Arial" charset="0"/>
        </a:defRPr>
      </a:lvl6pPr>
      <a:lvl7pPr marL="642910" algn="l" rtl="0" fontAlgn="base">
        <a:lnSpc>
          <a:spcPct val="7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Arial" charset="0"/>
          <a:cs typeface="Arial" charset="0"/>
          <a:sym typeface="Arial" charset="0"/>
        </a:defRPr>
      </a:lvl7pPr>
      <a:lvl8pPr marL="964365" algn="l" rtl="0" fontAlgn="base">
        <a:lnSpc>
          <a:spcPct val="7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Arial" charset="0"/>
          <a:cs typeface="Arial" charset="0"/>
          <a:sym typeface="Arial" charset="0"/>
        </a:defRPr>
      </a:lvl8pPr>
      <a:lvl9pPr marL="1285820" algn="l" rtl="0" fontAlgn="base">
        <a:lnSpc>
          <a:spcPct val="7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Arial" charset="0"/>
          <a:cs typeface="Arial" charset="0"/>
          <a:sym typeface="Arial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248905" algn="l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cs typeface="+mn-cs"/>
          <a:sym typeface="Arial" charset="0"/>
        </a:defRPr>
      </a:lvl2pPr>
      <a:lvl3pPr marL="570361" algn="l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cs typeface="+mn-cs"/>
          <a:sym typeface="Arial" charset="0"/>
        </a:defRPr>
      </a:lvl3pPr>
      <a:lvl4pPr marL="891814" algn="l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cs typeface="+mn-cs"/>
          <a:sym typeface="Arial" charset="0"/>
        </a:defRPr>
      </a:lvl4pPr>
      <a:lvl5pPr marL="1213271" algn="l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cs typeface="+mn-cs"/>
          <a:sym typeface="Arial" charset="0"/>
        </a:defRPr>
      </a:lvl5pPr>
      <a:lvl6pPr marL="1534726" algn="l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cs typeface="+mn-cs"/>
          <a:sym typeface="Arial" charset="0"/>
        </a:defRPr>
      </a:lvl6pPr>
      <a:lvl7pPr marL="1856181" algn="l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cs typeface="+mn-cs"/>
          <a:sym typeface="Arial" charset="0"/>
        </a:defRPr>
      </a:lvl7pPr>
      <a:lvl8pPr marL="2177636" algn="l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cs typeface="+mn-cs"/>
          <a:sym typeface="Arial" charset="0"/>
        </a:defRPr>
      </a:lvl8pPr>
      <a:lvl9pPr marL="2499091" algn="l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cs typeface="+mn-cs"/>
          <a:sym typeface="Arial" charset="0"/>
        </a:defRPr>
      </a:lvl9pPr>
    </p:bodyStyle>
    <p:otherStyle>
      <a:defPPr>
        <a:defRPr lang="lv-LV"/>
      </a:defPPr>
      <a:lvl1pPr marL="0" algn="l" defTabSz="64291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5" algn="l" defTabSz="64291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0" algn="l" defTabSz="64291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65" algn="l" defTabSz="64291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0" algn="l" defTabSz="64291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76" algn="l" defTabSz="64291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32" algn="l" defTabSz="64291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187" algn="l" defTabSz="64291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40" algn="l" defTabSz="64291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078" y="893114"/>
            <a:ext cx="7357845" cy="507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23" tIns="35723" rIns="35694" bIns="357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03510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Lucida Grande" charset="0"/>
          <a:ea typeface="Lucida Grande" charset="0"/>
          <a:cs typeface="Lucida Grande" charset="0"/>
          <a:sym typeface="Lucida Grande" charset="0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Lucida Grande" charset="0"/>
          <a:ea typeface="Lucida Grande" charset="0"/>
          <a:cs typeface="Lucida Grande" charset="0"/>
          <a:sym typeface="Lucida Grande" charset="0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Lucida Grande" charset="0"/>
          <a:ea typeface="Lucida Grande" charset="0"/>
          <a:cs typeface="Lucida Grande" charset="0"/>
          <a:sym typeface="Lucida Grande" charset="0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Lucida Grande" charset="0"/>
          <a:ea typeface="Lucida Grande" charset="0"/>
          <a:cs typeface="Lucida Grande" charset="0"/>
          <a:sym typeface="Lucida Grande" charset="0"/>
        </a:defRPr>
      </a:lvl5pPr>
      <a:lvl6pPr marL="32150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Lucida Grande" charset="0"/>
          <a:ea typeface="Lucida Grande" charset="0"/>
          <a:cs typeface="Lucida Grande" charset="0"/>
          <a:sym typeface="Lucida Grande" charset="0"/>
        </a:defRPr>
      </a:lvl6pPr>
      <a:lvl7pPr marL="643006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Lucida Grande" charset="0"/>
          <a:ea typeface="Lucida Grande" charset="0"/>
          <a:cs typeface="Lucida Grande" charset="0"/>
          <a:sym typeface="Lucida Grande" charset="0"/>
        </a:defRPr>
      </a:lvl7pPr>
      <a:lvl8pPr marL="96450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Lucida Grande" charset="0"/>
          <a:ea typeface="Lucida Grande" charset="0"/>
          <a:cs typeface="Lucida Grande" charset="0"/>
          <a:sym typeface="Lucida Grande" charset="0"/>
        </a:defRPr>
      </a:lvl8pPr>
      <a:lvl9pPr marL="128601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Lucida Grande" charset="0"/>
          <a:ea typeface="Lucida Grande" charset="0"/>
          <a:cs typeface="Lucida Grande" charset="0"/>
          <a:sym typeface="Lucida Grande" charset="0"/>
        </a:defRPr>
      </a:lvl9pPr>
    </p:titleStyle>
    <p:bodyStyle>
      <a:lvl1pPr algn="l" rtl="0" fontAlgn="base">
        <a:spcBef>
          <a:spcPts val="3375"/>
        </a:spcBef>
        <a:spcAft>
          <a:spcPct val="0"/>
        </a:spcAft>
        <a:defRPr sz="30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1pPr>
      <a:lvl2pPr marL="248942" algn="l" rtl="0" fontAlgn="base">
        <a:spcBef>
          <a:spcPts val="3375"/>
        </a:spcBef>
        <a:spcAft>
          <a:spcPct val="0"/>
        </a:spcAft>
        <a:defRPr sz="3000">
          <a:solidFill>
            <a:srgbClr val="000000"/>
          </a:solidFill>
          <a:latin typeface="+mn-lt"/>
          <a:cs typeface="+mn-cs"/>
          <a:sym typeface="Arial" charset="0"/>
        </a:defRPr>
      </a:lvl2pPr>
      <a:lvl3pPr marL="570445" algn="l" rtl="0" fontAlgn="base">
        <a:spcBef>
          <a:spcPts val="3375"/>
        </a:spcBef>
        <a:spcAft>
          <a:spcPct val="0"/>
        </a:spcAft>
        <a:defRPr sz="3000">
          <a:solidFill>
            <a:srgbClr val="000000"/>
          </a:solidFill>
          <a:latin typeface="+mn-lt"/>
          <a:cs typeface="+mn-cs"/>
          <a:sym typeface="Arial" charset="0"/>
        </a:defRPr>
      </a:lvl3pPr>
      <a:lvl4pPr marL="891948" algn="l" rtl="0" fontAlgn="base">
        <a:spcBef>
          <a:spcPts val="3375"/>
        </a:spcBef>
        <a:spcAft>
          <a:spcPct val="0"/>
        </a:spcAft>
        <a:defRPr sz="3000">
          <a:solidFill>
            <a:srgbClr val="000000"/>
          </a:solidFill>
          <a:latin typeface="+mn-lt"/>
          <a:cs typeface="+mn-cs"/>
          <a:sym typeface="Arial" charset="0"/>
        </a:defRPr>
      </a:lvl4pPr>
      <a:lvl5pPr marL="1213451" algn="l" rtl="0" fontAlgn="base">
        <a:spcBef>
          <a:spcPts val="3375"/>
        </a:spcBef>
        <a:spcAft>
          <a:spcPct val="0"/>
        </a:spcAft>
        <a:defRPr sz="3000">
          <a:solidFill>
            <a:srgbClr val="000000"/>
          </a:solidFill>
          <a:latin typeface="+mn-lt"/>
          <a:cs typeface="+mn-cs"/>
          <a:sym typeface="Arial" charset="0"/>
        </a:defRPr>
      </a:lvl5pPr>
      <a:lvl6pPr marL="1534954" algn="l" rtl="0" fontAlgn="base">
        <a:spcBef>
          <a:spcPts val="3375"/>
        </a:spcBef>
        <a:spcAft>
          <a:spcPct val="0"/>
        </a:spcAft>
        <a:defRPr sz="3000">
          <a:solidFill>
            <a:srgbClr val="000000"/>
          </a:solidFill>
          <a:latin typeface="+mn-lt"/>
          <a:cs typeface="+mn-cs"/>
          <a:sym typeface="Arial" charset="0"/>
        </a:defRPr>
      </a:lvl6pPr>
      <a:lvl7pPr marL="1856457" algn="l" rtl="0" fontAlgn="base">
        <a:spcBef>
          <a:spcPts val="3375"/>
        </a:spcBef>
        <a:spcAft>
          <a:spcPct val="0"/>
        </a:spcAft>
        <a:defRPr sz="3000">
          <a:solidFill>
            <a:srgbClr val="000000"/>
          </a:solidFill>
          <a:latin typeface="+mn-lt"/>
          <a:cs typeface="+mn-cs"/>
          <a:sym typeface="Arial" charset="0"/>
        </a:defRPr>
      </a:lvl7pPr>
      <a:lvl8pPr marL="2177960" algn="l" rtl="0" fontAlgn="base">
        <a:spcBef>
          <a:spcPts val="3375"/>
        </a:spcBef>
        <a:spcAft>
          <a:spcPct val="0"/>
        </a:spcAft>
        <a:defRPr sz="3000">
          <a:solidFill>
            <a:srgbClr val="000000"/>
          </a:solidFill>
          <a:latin typeface="+mn-lt"/>
          <a:cs typeface="+mn-cs"/>
          <a:sym typeface="Arial" charset="0"/>
        </a:defRPr>
      </a:lvl8pPr>
      <a:lvl9pPr marL="2499463" algn="l" rtl="0" fontAlgn="base">
        <a:spcBef>
          <a:spcPts val="3375"/>
        </a:spcBef>
        <a:spcAft>
          <a:spcPct val="0"/>
        </a:spcAft>
        <a:defRPr sz="3000">
          <a:solidFill>
            <a:srgbClr val="000000"/>
          </a:solidFill>
          <a:latin typeface="+mn-lt"/>
          <a:cs typeface="+mn-cs"/>
          <a:sym typeface="Arial" charset="0"/>
        </a:defRPr>
      </a:lvl9pPr>
    </p:bodyStyle>
    <p:otherStyle>
      <a:defPPr>
        <a:defRPr lang="lv-LV"/>
      </a:defPPr>
      <a:lvl1pPr marL="0" algn="l" defTabSz="6430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503" algn="l" defTabSz="6430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3006" algn="l" defTabSz="6430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509" algn="l" defTabSz="6430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6012" algn="l" defTabSz="6430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515" algn="l" defTabSz="6430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9018" algn="l" defTabSz="6430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521" algn="l" defTabSz="6430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2024" algn="l" defTabSz="6430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373977" y="3429000"/>
            <a:ext cx="8743231" cy="792088"/>
          </a:xfrm>
          <a:ln/>
        </p:spPr>
        <p:txBody>
          <a:bodyPr rIns="35659"/>
          <a:lstStyle/>
          <a:p>
            <a:pPr>
              <a:lnSpc>
                <a:spcPct val="100000"/>
              </a:lnSpc>
            </a:pPr>
            <a:r>
              <a:rPr lang="en-GB" sz="3200" dirty="0" smtClean="0"/>
              <a:t>Address</a:t>
            </a:r>
            <a:r>
              <a:rPr lang="lv-LV" sz="3200" dirty="0" smtClean="0"/>
              <a:t> </a:t>
            </a:r>
            <a:r>
              <a:rPr lang="en-GB" sz="3200" dirty="0" smtClean="0"/>
              <a:t>Register</a:t>
            </a:r>
            <a:r>
              <a:rPr lang="lv-LV" sz="3200" dirty="0" smtClean="0"/>
              <a:t> </a:t>
            </a:r>
            <a:r>
              <a:rPr lang="en-GB" sz="3200" dirty="0" smtClean="0"/>
              <a:t>in</a:t>
            </a:r>
            <a:r>
              <a:rPr lang="lv-LV" sz="3200" dirty="0" smtClean="0"/>
              <a:t> </a:t>
            </a:r>
            <a:r>
              <a:rPr lang="en-GB" sz="3200" dirty="0" smtClean="0"/>
              <a:t>connection with Cadastre</a:t>
            </a:r>
            <a:endParaRPr lang="en-GB" sz="3200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35659"/>
          <a:lstStyle/>
          <a:p>
            <a:r>
              <a:rPr lang="lv-LV" dirty="0" smtClean="0"/>
              <a:t>Viesturs Aigars</a:t>
            </a:r>
          </a:p>
          <a:p>
            <a:r>
              <a:rPr lang="en-GB" dirty="0" smtClean="0"/>
              <a:t>Permanent Committee on Cadastre, Rome, 21.11.2014.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373216"/>
            <a:ext cx="936104" cy="115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72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47667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Address register, workflow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827584" y="1585149"/>
            <a:ext cx="1301613" cy="664407"/>
          </a:xfrm>
          <a:prstGeom prst="flowChartMagneticDisk">
            <a:avLst/>
          </a:prstGeom>
          <a:ln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Municipalities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(119)</a:t>
            </a:r>
            <a:endParaRPr 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 rot="2444242">
            <a:off x="1561006" y="2680472"/>
            <a:ext cx="1549354" cy="432048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7" name="Flowchart: Magnetic Disk 6"/>
          <p:cNvSpPr/>
          <p:nvPr/>
        </p:nvSpPr>
        <p:spPr>
          <a:xfrm>
            <a:off x="2627784" y="3501008"/>
            <a:ext cx="1301613" cy="664407"/>
          </a:xfrm>
          <a:prstGeom prst="flowChartMagneticDisk">
            <a:avLst/>
          </a:prstGeom>
          <a:ln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Address register</a:t>
            </a:r>
            <a:endParaRPr 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213285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Paper or digitally signed e-document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50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47667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Address register, </a:t>
            </a:r>
            <a:endParaRPr lang="lv-LV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how the address are born?</a:t>
            </a:r>
            <a:endParaRPr lang="lv-LV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42" y="1412776"/>
            <a:ext cx="1297642" cy="1297642"/>
          </a:xfrm>
          <a:prstGeom prst="rect">
            <a:avLst/>
          </a:prstGeom>
        </p:spPr>
      </p:pic>
      <p:sp>
        <p:nvSpPr>
          <p:cNvPr id="5" name="Flowchart: Magnetic Disk 4"/>
          <p:cNvSpPr/>
          <p:nvPr/>
        </p:nvSpPr>
        <p:spPr>
          <a:xfrm>
            <a:off x="2667236" y="1690369"/>
            <a:ext cx="1301613" cy="664407"/>
          </a:xfrm>
          <a:prstGeom prst="flowChartMagneticDisk">
            <a:avLst/>
          </a:prstGeom>
          <a:ln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Municipality</a:t>
            </a:r>
          </a:p>
        </p:txBody>
      </p:sp>
      <p:sp>
        <p:nvSpPr>
          <p:cNvPr id="6" name="Flowchart: Magnetic Disk 5"/>
          <p:cNvSpPr/>
          <p:nvPr/>
        </p:nvSpPr>
        <p:spPr>
          <a:xfrm>
            <a:off x="5220072" y="1707915"/>
            <a:ext cx="1301613" cy="664407"/>
          </a:xfrm>
          <a:prstGeom prst="flowChartMagneticDisk">
            <a:avLst/>
          </a:prstGeom>
          <a:ln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Address register</a:t>
            </a:r>
            <a:endParaRPr 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1907704" y="1989589"/>
            <a:ext cx="648072" cy="144016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283968" y="1977971"/>
            <a:ext cx="648072" cy="144016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2" name="Parallelogram 1"/>
          <p:cNvSpPr/>
          <p:nvPr/>
        </p:nvSpPr>
        <p:spPr bwMode="auto">
          <a:xfrm>
            <a:off x="725079" y="2996952"/>
            <a:ext cx="3434461" cy="1944216"/>
          </a:xfrm>
          <a:prstGeom prst="parallelogram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cxnSp>
        <p:nvCxnSpPr>
          <p:cNvPr id="10" name="Straight Connector 9"/>
          <p:cNvCxnSpPr>
            <a:stCxn id="2" idx="0"/>
          </p:cNvCxnSpPr>
          <p:nvPr/>
        </p:nvCxnSpPr>
        <p:spPr bwMode="auto">
          <a:xfrm flipH="1">
            <a:off x="2002384" y="2996952"/>
            <a:ext cx="439926" cy="1944216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>
            <a:stCxn id="2" idx="5"/>
            <a:endCxn id="2" idx="2"/>
          </p:cNvCxnSpPr>
          <p:nvPr/>
        </p:nvCxnSpPr>
        <p:spPr bwMode="auto">
          <a:xfrm>
            <a:off x="968106" y="3969060"/>
            <a:ext cx="2948407" cy="0"/>
          </a:xfrm>
          <a:prstGeom prst="line">
            <a:avLst/>
          </a:prstGeom>
          <a:solidFill>
            <a:srgbClr val="00B8FF"/>
          </a:solidFill>
          <a:ln w="22225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2555776" y="3333113"/>
            <a:ext cx="137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Address 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1424" y="3306308"/>
            <a:ext cx="137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Address 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5152" y="4293096"/>
            <a:ext cx="137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Address 3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56038" y="4293372"/>
            <a:ext cx="137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Address 4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176306" y="3629416"/>
            <a:ext cx="1467130" cy="790818"/>
          </a:xfrm>
          <a:prstGeom prst="roundRect">
            <a:avLst/>
          </a:prstGeom>
          <a:solidFill>
            <a:schemeClr val="bg2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46597" y="3702445"/>
            <a:ext cx="1370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Cadastral Surveying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0" name="Flowchart: Magnetic Disk 19"/>
          <p:cNvSpPr/>
          <p:nvPr/>
        </p:nvSpPr>
        <p:spPr>
          <a:xfrm>
            <a:off x="6352065" y="3490974"/>
            <a:ext cx="1301613" cy="664407"/>
          </a:xfrm>
          <a:prstGeom prst="flowChartMagneticDisk">
            <a:avLst/>
          </a:prstGeom>
          <a:ln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Cadastre</a:t>
            </a:r>
            <a:endParaRPr 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 rot="3558762">
            <a:off x="6255327" y="2849948"/>
            <a:ext cx="648072" cy="144016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5674404" y="3897052"/>
            <a:ext cx="648072" cy="144016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828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animBg="1"/>
      <p:bldP spid="14" grpId="0"/>
      <p:bldP spid="15" grpId="0"/>
      <p:bldP spid="16" grpId="0"/>
      <p:bldP spid="17" grpId="0"/>
      <p:bldP spid="18" grpId="0" animBg="1"/>
      <p:bldP spid="19" grpId="0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47667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Address register and Cadastre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Flowchart: Magnetic Disk 9"/>
          <p:cNvSpPr/>
          <p:nvPr/>
        </p:nvSpPr>
        <p:spPr>
          <a:xfrm>
            <a:off x="1043608" y="1271956"/>
            <a:ext cx="1952636" cy="1433767"/>
          </a:xfrm>
          <a:prstGeom prst="flowChartMagneticDisk">
            <a:avLst/>
          </a:prstGeom>
          <a:solidFill>
            <a:srgbClr val="800000"/>
          </a:solidFill>
          <a:ln w="9525">
            <a:solidFill>
              <a:schemeClr val="accent2">
                <a:lumMod val="50000"/>
              </a:schemeClr>
            </a:solidFill>
            <a:prstDash val="sysDash"/>
            <a:headEnd type="none" w="med" len="med"/>
            <a:tailEnd type="none" w="med" len="med"/>
          </a:ln>
          <a:effectLst>
            <a:outerShdw blurRad="584200" dist="88900" dir="48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1400000"/>
            </a:lightRig>
          </a:scene3d>
          <a:sp3d>
            <a:bevelT w="88900" h="88900" prst="relaxedInse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Address register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lowchart: Magnetic Disk 10"/>
          <p:cNvSpPr/>
          <p:nvPr/>
        </p:nvSpPr>
        <p:spPr>
          <a:xfrm>
            <a:off x="5580112" y="1271955"/>
            <a:ext cx="1952636" cy="1433767"/>
          </a:xfrm>
          <a:prstGeom prst="flowChartMagneticDisk">
            <a:avLst/>
          </a:prstGeom>
          <a:solidFill>
            <a:srgbClr val="800000"/>
          </a:solidFill>
          <a:ln w="9525">
            <a:solidFill>
              <a:schemeClr val="accent2">
                <a:lumMod val="50000"/>
              </a:schemeClr>
            </a:solidFill>
            <a:prstDash val="sysDash"/>
            <a:headEnd type="none" w="med" len="med"/>
            <a:tailEnd type="none" w="med" len="med"/>
          </a:ln>
          <a:effectLst>
            <a:outerShdw blurRad="584200" dist="88900" dir="48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1400000"/>
            </a:lightRig>
          </a:scene3d>
          <a:sp3d>
            <a:bevelT w="88900" h="88900" prst="relaxedInse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Cadastre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Left-Right Arrow 1"/>
          <p:cNvSpPr/>
          <p:nvPr/>
        </p:nvSpPr>
        <p:spPr bwMode="auto">
          <a:xfrm>
            <a:off x="3203848" y="1808818"/>
            <a:ext cx="2160240" cy="360042"/>
          </a:xfrm>
          <a:prstGeom prst="leftRightArrow">
            <a:avLst/>
          </a:prstGeom>
          <a:solidFill>
            <a:srgbClr val="C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3068960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1.  Before registration in Address register every address is compared with Cadastre; </a:t>
            </a:r>
          </a:p>
          <a:p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    a. No object in Cadastre; planned land parcels and buildings</a:t>
            </a:r>
          </a:p>
          <a:p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    b. It’s a land parcel without building</a:t>
            </a:r>
            <a:endParaRPr lang="lv-LV" dirty="0" smtClean="0">
              <a:solidFill>
                <a:schemeClr val="bg1"/>
              </a:solidFill>
            </a:endParaRPr>
          </a:p>
          <a:p>
            <a:r>
              <a:rPr lang="lv-LV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2. In Cadastre you can  only add an address which exists in Address register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645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476672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Address register and Cadastre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Mobile application Kadastrs.lv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bg1"/>
                </a:solidFill>
              </a:rPr>
              <a:t>iOS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bg1"/>
                </a:solidFill>
              </a:rPr>
              <a:t>Android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bg1"/>
                </a:solidFill>
              </a:rPr>
              <a:t>Windows Phone</a:t>
            </a:r>
            <a:endParaRPr lang="lv-LV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80928"/>
            <a:ext cx="3962408" cy="2438405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643727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835" y="229290"/>
            <a:ext cx="1628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Biggest users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9" name="Group 52"/>
          <p:cNvGrpSpPr/>
          <p:nvPr/>
        </p:nvGrpSpPr>
        <p:grpSpPr>
          <a:xfrm>
            <a:off x="323528" y="908720"/>
            <a:ext cx="8568951" cy="5832648"/>
            <a:chOff x="347466" y="836023"/>
            <a:chExt cx="8532002" cy="5904411"/>
          </a:xfrm>
        </p:grpSpPr>
        <p:sp>
          <p:nvSpPr>
            <p:cNvPr id="10" name="Flowchart: Magnetic Disk 9"/>
            <p:cNvSpPr/>
            <p:nvPr/>
          </p:nvSpPr>
          <p:spPr>
            <a:xfrm>
              <a:off x="347466" y="1860975"/>
              <a:ext cx="1296000" cy="672582"/>
            </a:xfrm>
            <a:prstGeom prst="flowChartMagneticDisk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Central Statistical Bureau</a:t>
              </a:r>
              <a:endPara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Flowchart: Magnetic Disk 10"/>
            <p:cNvSpPr/>
            <p:nvPr/>
          </p:nvSpPr>
          <p:spPr>
            <a:xfrm>
              <a:off x="7583468" y="2726871"/>
              <a:ext cx="1296000" cy="637517"/>
            </a:xfrm>
            <a:prstGeom prst="flowChartMagneticDisk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r>
                <a:rPr lang="en-GB" sz="11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State Revenue Service</a:t>
              </a:r>
              <a:endPara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Flowchart: Magnetic Disk 11"/>
            <p:cNvSpPr/>
            <p:nvPr/>
          </p:nvSpPr>
          <p:spPr>
            <a:xfrm>
              <a:off x="1866431" y="5919726"/>
              <a:ext cx="1296000" cy="820708"/>
            </a:xfrm>
            <a:prstGeom prst="flowChartMagneticDisk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r>
                <a:rPr lang="en-GB" sz="11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State Inspection for Heritage protection</a:t>
              </a:r>
              <a:endPara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Flowchart: Magnetic Disk 12"/>
            <p:cNvSpPr/>
            <p:nvPr/>
          </p:nvSpPr>
          <p:spPr>
            <a:xfrm>
              <a:off x="356190" y="4725719"/>
              <a:ext cx="1296000" cy="728572"/>
            </a:xfrm>
            <a:prstGeom prst="flowChartMagneticDisk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Centre of Information Systems of Culture</a:t>
              </a:r>
              <a:endPara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Flowchart: Magnetic Disk 13"/>
            <p:cNvSpPr/>
            <p:nvPr/>
          </p:nvSpPr>
          <p:spPr>
            <a:xfrm>
              <a:off x="356190" y="4088203"/>
              <a:ext cx="1296000" cy="637517"/>
            </a:xfrm>
            <a:prstGeom prst="flowChartMagneticDisk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r>
                <a:rPr lang="en-GB" sz="11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State Electronic Communications Office</a:t>
              </a:r>
              <a:endPara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Flowchart: Magnetic Disk 14"/>
            <p:cNvSpPr/>
            <p:nvPr/>
          </p:nvSpPr>
          <p:spPr>
            <a:xfrm>
              <a:off x="356190" y="5600968"/>
              <a:ext cx="1296000" cy="637517"/>
            </a:xfrm>
            <a:prstGeom prst="flowChartMagneticDisk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Agricultural Data Centre</a:t>
              </a:r>
              <a:endPara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Flowchart: Magnetic Disk 15"/>
            <p:cNvSpPr/>
            <p:nvPr/>
          </p:nvSpPr>
          <p:spPr>
            <a:xfrm>
              <a:off x="7583468" y="1944171"/>
              <a:ext cx="1296000" cy="637517"/>
            </a:xfrm>
            <a:prstGeom prst="flowChartMagneticDisk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r>
                <a:rPr lang="en-GB" sz="11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Population Register</a:t>
              </a:r>
              <a:endPara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Flowchart: Magnetic Disk 16"/>
            <p:cNvSpPr/>
            <p:nvPr/>
          </p:nvSpPr>
          <p:spPr>
            <a:xfrm>
              <a:off x="4746037" y="6002482"/>
              <a:ext cx="1296000" cy="637517"/>
            </a:xfrm>
            <a:prstGeom prst="flowChartMagneticDisk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r>
                <a:rPr lang="lv-LV" sz="11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Latvijas Gāze</a:t>
              </a:r>
              <a:r>
                <a:rPr lang="en-GB" sz="11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(gas supply)</a:t>
              </a:r>
              <a:endParaRPr lang="lv-LV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Flowchart: Magnetic Disk 17"/>
            <p:cNvSpPr/>
            <p:nvPr/>
          </p:nvSpPr>
          <p:spPr>
            <a:xfrm>
              <a:off x="1866431" y="836023"/>
              <a:ext cx="1296000" cy="704913"/>
            </a:xfrm>
            <a:prstGeom prst="flowChartMagneticDisk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r>
                <a:rPr lang="en-GB" sz="11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State Education Development Agency</a:t>
              </a:r>
              <a:endPara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Flowchart: Magnetic Disk 18"/>
            <p:cNvSpPr/>
            <p:nvPr/>
          </p:nvSpPr>
          <p:spPr>
            <a:xfrm>
              <a:off x="7583468" y="4275995"/>
              <a:ext cx="1296000" cy="637517"/>
            </a:xfrm>
            <a:prstGeom prst="flowChartMagneticDisk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Health Inspectorate</a:t>
              </a:r>
              <a:endPara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Flowchart: Magnetic Disk 19"/>
            <p:cNvSpPr/>
            <p:nvPr/>
          </p:nvSpPr>
          <p:spPr>
            <a:xfrm>
              <a:off x="6148509" y="5987994"/>
              <a:ext cx="1296000" cy="666495"/>
            </a:xfrm>
            <a:prstGeom prst="flowChartMagneticDisk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r>
                <a:rPr lang="lv-LV" sz="11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Rīgas ūdens</a:t>
              </a:r>
              <a:endParaRPr lang="en-GB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1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(water supply)</a:t>
              </a:r>
              <a:endPara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Flowchart: Magnetic Disk 20"/>
            <p:cNvSpPr/>
            <p:nvPr/>
          </p:nvSpPr>
          <p:spPr>
            <a:xfrm>
              <a:off x="356190" y="3364388"/>
              <a:ext cx="1296000" cy="714773"/>
            </a:xfrm>
            <a:prstGeom prst="flowChartMagneticDisk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r>
                <a:rPr lang="en-GB" sz="11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Rural Support Service</a:t>
              </a:r>
              <a:endPara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Flowchart: Magnetic Disk 21"/>
            <p:cNvSpPr/>
            <p:nvPr/>
          </p:nvSpPr>
          <p:spPr>
            <a:xfrm>
              <a:off x="347466" y="2581688"/>
              <a:ext cx="1296000" cy="705444"/>
            </a:xfrm>
            <a:prstGeom prst="flowChartMagneticDisk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r>
                <a:rPr lang="en-GB" sz="11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State Regional Development Agency</a:t>
              </a:r>
              <a:endPara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Flowchart: Magnetic Disk 22"/>
            <p:cNvSpPr/>
            <p:nvPr/>
          </p:nvSpPr>
          <p:spPr>
            <a:xfrm>
              <a:off x="7583468" y="5061206"/>
              <a:ext cx="1296000" cy="1260033"/>
            </a:xfrm>
            <a:prstGeom prst="flowChartMagneticDisk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r>
                <a:rPr lang="en-GB" sz="11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The Court Administration (Land Register, Court </a:t>
              </a:r>
              <a:r>
                <a:rPr lang="en-GB" sz="11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GB" sz="11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nformation system)</a:t>
              </a:r>
              <a:endPara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Flowchart: Magnetic Disk 23"/>
            <p:cNvSpPr/>
            <p:nvPr/>
          </p:nvSpPr>
          <p:spPr>
            <a:xfrm>
              <a:off x="7573087" y="3474867"/>
              <a:ext cx="1296000" cy="637517"/>
            </a:xfrm>
            <a:prstGeom prst="flowChartMagneticDisk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r>
                <a:rPr lang="en-GB" sz="11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State Enterprise Register</a:t>
              </a:r>
              <a:endPara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Flowchart: Magnetic Disk 24"/>
            <p:cNvSpPr/>
            <p:nvPr/>
          </p:nvSpPr>
          <p:spPr>
            <a:xfrm>
              <a:off x="3327222" y="862975"/>
              <a:ext cx="1296000" cy="637517"/>
            </a:xfrm>
            <a:prstGeom prst="flowChartMagneticDisk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r>
                <a:rPr lang="en-GB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Municipalities</a:t>
              </a:r>
              <a:endPara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Flowchart: Magnetic Disk 25"/>
            <p:cNvSpPr/>
            <p:nvPr/>
          </p:nvSpPr>
          <p:spPr>
            <a:xfrm>
              <a:off x="3596944" y="2994357"/>
              <a:ext cx="1944216" cy="1451408"/>
            </a:xfrm>
            <a:prstGeom prst="flowChartMagneticDisk">
              <a:avLst/>
            </a:prstGeom>
            <a:solidFill>
              <a:srgbClr val="800000"/>
            </a:solidFill>
            <a:ln w="9525">
              <a:solidFill>
                <a:schemeClr val="accent2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  <a:effectLst>
              <a:outerShdw blurRad="584200" dist="88900" dir="480000" sx="106000" sy="106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1400000"/>
              </a:lightRig>
            </a:scene3d>
            <a:sp3d>
              <a:bevelT w="88900" h="88900" prst="relaxedInset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GB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Address register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Flowchart: Magnetic Disk 26"/>
            <p:cNvSpPr/>
            <p:nvPr/>
          </p:nvSpPr>
          <p:spPr>
            <a:xfrm>
              <a:off x="3330598" y="6002482"/>
              <a:ext cx="1296000" cy="637517"/>
            </a:xfrm>
            <a:prstGeom prst="flowChartMagneticDisk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r>
                <a:rPr lang="lv-LV" sz="11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Lattelecom</a:t>
              </a:r>
              <a:endParaRPr lang="en-GB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1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(communications)</a:t>
              </a:r>
              <a:endPara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 flipV="1">
              <a:off x="4147128" y="1613159"/>
              <a:ext cx="304799" cy="1245713"/>
            </a:xfrm>
            <a:prstGeom prst="straightConnector1">
              <a:avLst/>
            </a:prstGeom>
            <a:ln w="38100" cap="flat" cmpd="sng">
              <a:round/>
              <a:headEnd type="stealth" w="lg" len="lg"/>
              <a:tailEnd type="arrow" w="lg" len="lg"/>
            </a:ln>
            <a:effectLst>
              <a:glow rad="38100">
                <a:schemeClr val="accent2">
                  <a:lumMod val="75000"/>
                  <a:alpha val="45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3975222" y="4594754"/>
              <a:ext cx="336881" cy="124658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5939123" y="3616462"/>
              <a:ext cx="1511838" cy="177163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1734949" y="3624122"/>
              <a:ext cx="1500990" cy="8424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5541160" y="1781708"/>
              <a:ext cx="1909802" cy="1212649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 flipV="1">
              <a:off x="1734947" y="1659758"/>
              <a:ext cx="1803768" cy="1379519"/>
            </a:xfrm>
            <a:prstGeom prst="straightConnector1">
              <a:avLst/>
            </a:prstGeom>
            <a:ln w="38100" cap="flat" cmpd="sng">
              <a:round/>
              <a:headEnd type="stealth" w="lg" len="lg"/>
              <a:tailEnd type="arrow" w="lg" len="lg"/>
            </a:ln>
            <a:effectLst>
              <a:glow rad="38100">
                <a:schemeClr val="accent2">
                  <a:lumMod val="75000"/>
                  <a:alpha val="45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4941455" y="1613161"/>
              <a:ext cx="452582" cy="120328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5831833" y="3121711"/>
              <a:ext cx="1612676" cy="225841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5708073" y="2388032"/>
              <a:ext cx="1736436" cy="73368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2826327" y="4566352"/>
              <a:ext cx="1008540" cy="1274983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1734947" y="4406962"/>
              <a:ext cx="1803768" cy="1434374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1734949" y="3971728"/>
              <a:ext cx="1585822" cy="474036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 flipV="1">
              <a:off x="2715491" y="1659758"/>
              <a:ext cx="1151024" cy="1264305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5271588" y="4545023"/>
              <a:ext cx="1182420" cy="1296312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 flipV="1">
              <a:off x="1758472" y="2349517"/>
              <a:ext cx="1659202" cy="86611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5761785" y="4227268"/>
              <a:ext cx="1689176" cy="1227023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 flipV="1">
              <a:off x="1734949" y="2994357"/>
              <a:ext cx="1568633" cy="490479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5831833" y="4004771"/>
              <a:ext cx="1612676" cy="561581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Flowchart: Magnetic Disk 45"/>
            <p:cNvSpPr/>
            <p:nvPr/>
          </p:nvSpPr>
          <p:spPr>
            <a:xfrm>
              <a:off x="4746037" y="869721"/>
              <a:ext cx="1296000" cy="637517"/>
            </a:xfrm>
            <a:prstGeom prst="flowChartMagneticDisk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r>
                <a:rPr lang="en-GB" sz="11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State Employment Agency</a:t>
              </a:r>
              <a:endPara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Flowchart: Magnetic Disk 46"/>
            <p:cNvSpPr/>
            <p:nvPr/>
          </p:nvSpPr>
          <p:spPr>
            <a:xfrm>
              <a:off x="6148510" y="836023"/>
              <a:ext cx="1296000" cy="844721"/>
            </a:xfrm>
            <a:prstGeom prst="flowChartMagneticDisk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r>
                <a:rPr lang="en-GB" sz="11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Information Centre of the Ministry of the Interior</a:t>
              </a:r>
              <a:endPara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Flowchart: Magnetic Disk 47"/>
            <p:cNvSpPr/>
            <p:nvPr/>
          </p:nvSpPr>
          <p:spPr>
            <a:xfrm>
              <a:off x="7573087" y="1022241"/>
              <a:ext cx="1296000" cy="838734"/>
            </a:xfrm>
            <a:prstGeom prst="flowChartMagneticDisk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r>
                <a:rPr lang="en-GB" sz="11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State Emergency Medical Service</a:t>
              </a:r>
              <a:endParaRPr lang="en-GB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Flowchart: Magnetic Disk 48"/>
            <p:cNvSpPr/>
            <p:nvPr/>
          </p:nvSpPr>
          <p:spPr>
            <a:xfrm>
              <a:off x="347466" y="869722"/>
              <a:ext cx="1296000" cy="911986"/>
            </a:xfrm>
            <a:prstGeom prst="flowChartMagneticDisk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r>
                <a:rPr lang="en-GB" sz="11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Latvian Geospatial Information Agency</a:t>
              </a:r>
              <a:endParaRPr lang="en-U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5237018" y="1781708"/>
              <a:ext cx="1216990" cy="1142356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>
              <a:off x="1758472" y="4281036"/>
              <a:ext cx="1572126" cy="854496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4812145" y="4594754"/>
              <a:ext cx="459443" cy="124658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2530112" y="188640"/>
            <a:ext cx="6475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Regular users: 119 Municipalities  23 Government institutions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31 Companies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6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47667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How to register a company?</a:t>
            </a:r>
            <a:endParaRPr lang="lv-LV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1297642" cy="129764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>
            <a:off x="1763688" y="1917581"/>
            <a:ext cx="1296144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1957947" y="1494790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log in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679456"/>
            <a:ext cx="1323975" cy="476250"/>
          </a:xfrm>
          <a:prstGeom prst="rect">
            <a:avLst/>
          </a:prstGeom>
        </p:spPr>
      </p:pic>
      <p:sp>
        <p:nvSpPr>
          <p:cNvPr id="8" name="Flowchart: Magnetic Disk 7"/>
          <p:cNvSpPr/>
          <p:nvPr/>
        </p:nvSpPr>
        <p:spPr>
          <a:xfrm>
            <a:off x="5868144" y="1933936"/>
            <a:ext cx="1952636" cy="1433767"/>
          </a:xfrm>
          <a:prstGeom prst="flowChartMagneticDisk">
            <a:avLst/>
          </a:prstGeom>
          <a:solidFill>
            <a:srgbClr val="800000"/>
          </a:solidFill>
          <a:ln w="9525">
            <a:solidFill>
              <a:schemeClr val="accent2">
                <a:lumMod val="50000"/>
              </a:schemeClr>
            </a:solidFill>
            <a:prstDash val="sysDash"/>
            <a:headEnd type="none" w="med" len="med"/>
            <a:tailEnd type="none" w="med" len="med"/>
          </a:ln>
          <a:effectLst>
            <a:outerShdw blurRad="584200" dist="88900" dir="48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1400000"/>
            </a:lightRig>
          </a:scene3d>
          <a:sp3d>
            <a:bevelT w="88900" h="88900" prst="relaxedInse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Address register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owchart: Magnetic Disk 8"/>
          <p:cNvSpPr/>
          <p:nvPr/>
        </p:nvSpPr>
        <p:spPr>
          <a:xfrm>
            <a:off x="4355976" y="3645024"/>
            <a:ext cx="1952636" cy="1433767"/>
          </a:xfrm>
          <a:prstGeom prst="flowChartMagneticDisk">
            <a:avLst/>
          </a:prstGeom>
          <a:solidFill>
            <a:srgbClr val="800000"/>
          </a:solidFill>
          <a:ln w="9525">
            <a:solidFill>
              <a:schemeClr val="accent2">
                <a:lumMod val="50000"/>
              </a:schemeClr>
            </a:solidFill>
            <a:prstDash val="sysDash"/>
            <a:headEnd type="none" w="med" len="med"/>
            <a:tailEnd type="none" w="med" len="med"/>
          </a:ln>
          <a:effectLst>
            <a:outerShdw blurRad="584200" dist="88900" dir="48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1400000"/>
            </a:lightRig>
          </a:scene3d>
          <a:sp3d>
            <a:bevelT w="88900" h="88900" prst="relaxedInse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Cadastre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4572000" y="1988840"/>
            <a:ext cx="1224136" cy="792088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4932040" y="191147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verify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4247964" y="2184986"/>
            <a:ext cx="828092" cy="1316022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3833791" y="2763386"/>
            <a:ext cx="1044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search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 flipV="1">
            <a:off x="3419872" y="3789040"/>
            <a:ext cx="828092" cy="648072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2807550" y="3316342"/>
            <a:ext cx="176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owner name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1187624" y="2566402"/>
            <a:ext cx="144765" cy="74994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755576" y="3314764"/>
            <a:ext cx="176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persons name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65893" y="3319743"/>
            <a:ext cx="395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=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2465893" y="3689075"/>
            <a:ext cx="108266" cy="86409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Flowchart: Magnetic Disk 25"/>
          <p:cNvSpPr/>
          <p:nvPr/>
        </p:nvSpPr>
        <p:spPr>
          <a:xfrm>
            <a:off x="1446535" y="4781701"/>
            <a:ext cx="1952636" cy="1433767"/>
          </a:xfrm>
          <a:prstGeom prst="flowChartMagneticDisk">
            <a:avLst/>
          </a:prstGeom>
          <a:solidFill>
            <a:srgbClr val="800000"/>
          </a:solidFill>
          <a:ln w="9525">
            <a:solidFill>
              <a:schemeClr val="accent2">
                <a:lumMod val="50000"/>
              </a:schemeClr>
            </a:solidFill>
            <a:prstDash val="sysDash"/>
            <a:headEnd type="none" w="med" len="med"/>
            <a:tailEnd type="none" w="med" len="med"/>
          </a:ln>
          <a:effectLst>
            <a:outerShdw blurRad="584200" dist="88900" dir="48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1400000"/>
            </a:lightRig>
          </a:scene3d>
          <a:sp3d>
            <a:bevelT w="88900" h="88900" prst="relaxedInse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State Enterprise Register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735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2" grpId="0"/>
      <p:bldP spid="15" grpId="0"/>
      <p:bldP spid="19" grpId="0"/>
      <p:bldP spid="22" grpId="0"/>
      <p:bldP spid="23" grpId="0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47667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Address register</a:t>
            </a:r>
            <a:r>
              <a:rPr lang="lv-LV" dirty="0" smtClean="0">
                <a:solidFill>
                  <a:schemeClr val="bg1"/>
                </a:solidFill>
              </a:rPr>
              <a:t>, </a:t>
            </a:r>
            <a:endParaRPr lang="lv-LV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citizens and taxes</a:t>
            </a:r>
            <a:endParaRPr lang="lv-LV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1154375" cy="1154375"/>
          </a:xfrm>
          <a:prstGeom prst="rect">
            <a:avLst/>
          </a:prstGeom>
        </p:spPr>
      </p:pic>
      <p:cxnSp>
        <p:nvCxnSpPr>
          <p:cNvPr id="5" name="Straight Arrow Connector 4"/>
          <p:cNvCxnSpPr>
            <a:stCxn id="4" idx="3"/>
          </p:cNvCxnSpPr>
          <p:nvPr/>
        </p:nvCxnSpPr>
        <p:spPr bwMode="auto">
          <a:xfrm>
            <a:off x="1909951" y="2277996"/>
            <a:ext cx="1437913" cy="8168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5940152" y="195363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verify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lowchart: Magnetic Disk 7"/>
          <p:cNvSpPr/>
          <p:nvPr/>
        </p:nvSpPr>
        <p:spPr>
          <a:xfrm>
            <a:off x="6732240" y="288331"/>
            <a:ext cx="1952636" cy="1433767"/>
          </a:xfrm>
          <a:prstGeom prst="flowChartMagneticDisk">
            <a:avLst/>
          </a:prstGeom>
          <a:solidFill>
            <a:srgbClr val="800000"/>
          </a:solidFill>
          <a:ln w="9525">
            <a:solidFill>
              <a:schemeClr val="accent2">
                <a:lumMod val="50000"/>
              </a:schemeClr>
            </a:solidFill>
            <a:prstDash val="sysDash"/>
            <a:headEnd type="none" w="med" len="med"/>
            <a:tailEnd type="none" w="med" len="med"/>
          </a:ln>
          <a:effectLst>
            <a:outerShdw blurRad="584200" dist="88900" dir="48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1400000"/>
            </a:lightRig>
          </a:scene3d>
          <a:sp3d>
            <a:bevelT w="88900" h="88900" prst="relaxedInse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Address register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owchart: Magnetic Disk 8"/>
          <p:cNvSpPr/>
          <p:nvPr/>
        </p:nvSpPr>
        <p:spPr>
          <a:xfrm>
            <a:off x="3491880" y="1421416"/>
            <a:ext cx="1952636" cy="1433767"/>
          </a:xfrm>
          <a:prstGeom prst="flowChartMagneticDisk">
            <a:avLst/>
          </a:prstGeom>
          <a:solidFill>
            <a:srgbClr val="800000"/>
          </a:solidFill>
          <a:ln w="9525">
            <a:solidFill>
              <a:schemeClr val="accent2">
                <a:lumMod val="50000"/>
              </a:schemeClr>
            </a:solidFill>
            <a:prstDash val="sysDash"/>
            <a:headEnd type="none" w="med" len="med"/>
            <a:tailEnd type="none" w="med" len="med"/>
          </a:ln>
          <a:effectLst>
            <a:outerShdw blurRad="584200" dist="88900" dir="48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1400000"/>
            </a:lightRig>
          </a:scene3d>
          <a:sp3d>
            <a:bevelT w="88900" h="88900" prst="relaxedInse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Population register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5580112" y="1556792"/>
            <a:ext cx="1008112" cy="54470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1332763" y="3068960"/>
            <a:ext cx="0" cy="108012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Flowchart: Magnetic Disk 13"/>
          <p:cNvSpPr/>
          <p:nvPr/>
        </p:nvSpPr>
        <p:spPr>
          <a:xfrm>
            <a:off x="971600" y="4159111"/>
            <a:ext cx="1952636" cy="1433767"/>
          </a:xfrm>
          <a:prstGeom prst="flowChartMagneticDisk">
            <a:avLst/>
          </a:prstGeom>
          <a:solidFill>
            <a:srgbClr val="800000"/>
          </a:solidFill>
          <a:ln w="9525">
            <a:solidFill>
              <a:schemeClr val="accent2">
                <a:lumMod val="50000"/>
              </a:schemeClr>
            </a:solidFill>
            <a:prstDash val="sysDash"/>
            <a:headEnd type="none" w="med" len="med"/>
            <a:tailEnd type="none" w="med" len="med"/>
          </a:ln>
          <a:effectLst>
            <a:outerShdw blurRad="584200" dist="88900" dir="48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1400000"/>
            </a:lightRig>
          </a:scene3d>
          <a:sp3d>
            <a:bevelT w="88900" h="88900" prst="relaxedInse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Treasury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9951" y="190076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declare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44914" y="3082369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pay taxes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3203848" y="2924944"/>
            <a:ext cx="1152128" cy="1234167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3203848" y="4365104"/>
            <a:ext cx="1264350" cy="432048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3203848" y="5013176"/>
            <a:ext cx="1264350" cy="72008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3131840" y="5301208"/>
            <a:ext cx="1440160" cy="432048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3779912" y="335699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person &amp; address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38584" y="4211796"/>
            <a:ext cx="1761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municipality 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90983" y="5592878"/>
            <a:ext cx="1761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municipality 3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63712" y="4885928"/>
            <a:ext cx="1761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municipality 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03082" y="4293096"/>
            <a:ext cx="353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€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51920" y="4716354"/>
            <a:ext cx="353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€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07881" y="5301208"/>
            <a:ext cx="353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€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506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4" grpId="0" animBg="1"/>
      <p:bldP spid="15" grpId="0"/>
      <p:bldP spid="16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47667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Address register</a:t>
            </a:r>
            <a:r>
              <a:rPr lang="lv-LV" dirty="0" smtClean="0">
                <a:solidFill>
                  <a:schemeClr val="bg1"/>
                </a:solidFill>
              </a:rPr>
              <a:t>, </a:t>
            </a:r>
            <a:endParaRPr lang="lv-LV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future</a:t>
            </a:r>
            <a:endParaRPr lang="lv-LV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1196752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Municipalities will be able to input an address themselves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Viesturs\PCC_Rome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30989"/>
            <a:ext cx="8820163" cy="512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883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3789040"/>
            <a:ext cx="8743231" cy="1296144"/>
          </a:xfrm>
          <a:ln/>
        </p:spPr>
        <p:txBody>
          <a:bodyPr rIns="35659"/>
          <a:lstStyle/>
          <a:p>
            <a:r>
              <a:rPr lang="lv-LV" dirty="0" smtClean="0"/>
              <a:t>Viesturs Aigars</a:t>
            </a:r>
          </a:p>
          <a:p>
            <a:r>
              <a:rPr lang="en-GB" dirty="0" smtClean="0"/>
              <a:t>Project Manager</a:t>
            </a:r>
          </a:p>
          <a:p>
            <a:r>
              <a:rPr lang="en-GB" dirty="0" smtClean="0"/>
              <a:t>State Land Service of Latvia</a:t>
            </a:r>
          </a:p>
          <a:p>
            <a:r>
              <a:rPr lang="en-GB" dirty="0" err="1" smtClean="0"/>
              <a:t>viesturs.aigars</a:t>
            </a:r>
            <a:r>
              <a:rPr lang="lv-LV" dirty="0" smtClean="0"/>
              <a:t>@</a:t>
            </a:r>
            <a:r>
              <a:rPr lang="en-GB" dirty="0" smtClean="0"/>
              <a:t>vzd.gov.lv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373215"/>
            <a:ext cx="936104" cy="1155503"/>
          </a:xfrm>
          <a:prstGeom prst="rect">
            <a:avLst/>
          </a:prstGeom>
        </p:spPr>
      </p:pic>
      <p:pic>
        <p:nvPicPr>
          <p:cNvPr id="1026" name="Picture 2" descr="C:\Viesturs\PCC_Rome\EU2015_LV_CMYK_25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0802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658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47667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Content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268760"/>
            <a:ext cx="59766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</a:rPr>
              <a:t>Overview of </a:t>
            </a:r>
            <a:r>
              <a:rPr lang="lv-LV" dirty="0" smtClean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address register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</a:rPr>
              <a:t>Data workflows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</a:rPr>
              <a:t>Interconnection with other registers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</a:rPr>
              <a:t>Future development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144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4766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What is address?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26876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The address is hierarchically arranged names and numbers, which provides exact location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227687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rgbClr val="000000"/>
                </a:solidFill>
              </a:rPr>
              <a:t>Akas iela 2 – 10, Rauda, Tukuma novads</a:t>
            </a:r>
            <a:endParaRPr lang="lv-LV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0350" y="294071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Street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3289620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House number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6559" y="2908196"/>
            <a:ext cx="135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Apartment number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50021" y="292032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Village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58133" y="2920321"/>
            <a:ext cx="1483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County</a:t>
            </a:r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1259632" y="2646204"/>
            <a:ext cx="314814" cy="29451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1142398" y="2631810"/>
            <a:ext cx="90932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2066559" y="2631810"/>
            <a:ext cx="20118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>
            <a:stCxn id="7" idx="0"/>
          </p:cNvCxnSpPr>
          <p:nvPr/>
        </p:nvCxnSpPr>
        <p:spPr bwMode="auto">
          <a:xfrm flipV="1">
            <a:off x="1763688" y="2646204"/>
            <a:ext cx="403463" cy="64341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2483768" y="2646204"/>
            <a:ext cx="25944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2613491" y="2646204"/>
            <a:ext cx="0" cy="32170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>
            <a:endCxn id="5" idx="2"/>
          </p:cNvCxnSpPr>
          <p:nvPr/>
        </p:nvCxnSpPr>
        <p:spPr bwMode="auto">
          <a:xfrm>
            <a:off x="2915816" y="2646204"/>
            <a:ext cx="61206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H="1" flipV="1">
            <a:off x="3250021" y="2646204"/>
            <a:ext cx="277863" cy="32170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3754077" y="2646204"/>
            <a:ext cx="146599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 flipH="1" flipV="1">
            <a:off x="4572000" y="2646204"/>
            <a:ext cx="216024" cy="32170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 descr="C:\Viesturs\PCC_Rome\plaksn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91" y="3310048"/>
            <a:ext cx="3481122" cy="339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899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47667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Address register</a:t>
            </a:r>
            <a:r>
              <a:rPr lang="lv-LV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overview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268760"/>
            <a:ext cx="36724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</a:rPr>
              <a:t>State Address Register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</a:rPr>
              <a:t>State Information System</a:t>
            </a:r>
            <a:endParaRPr lang="lv-LV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lv-LV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</a:rPr>
              <a:t>Founded at 2001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</a:rPr>
              <a:t>Covers whole country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</a:rPr>
              <a:t>100% digital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</a:rPr>
              <a:t>Text and maps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4848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86" y="476672"/>
            <a:ext cx="8979226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-2463" y="5588563"/>
            <a:ext cx="395536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0" y="5301208"/>
            <a:ext cx="395536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5940152" y="5587401"/>
            <a:ext cx="395536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4334750" y="5587401"/>
            <a:ext cx="395536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1331640" y="3933056"/>
            <a:ext cx="395536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17253" y="2636912"/>
            <a:ext cx="395536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1331640" y="3414838"/>
            <a:ext cx="395536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17253" y="2348880"/>
            <a:ext cx="395536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136982" y="3501008"/>
            <a:ext cx="395536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4494497" y="2420888"/>
            <a:ext cx="395536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3419872" y="2852936"/>
            <a:ext cx="395536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081521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79" y="332656"/>
            <a:ext cx="899544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94749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47667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Address register</a:t>
            </a:r>
            <a:r>
              <a:rPr lang="lv-LV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what can have an address?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268760"/>
            <a:ext cx="36724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County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lv-LV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</a:rPr>
              <a:t>City</a:t>
            </a: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Civil parish (part of County)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lv-LV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</a:rPr>
              <a:t>Town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</a:rPr>
              <a:t>Village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</a:rPr>
              <a:t>Street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Land parcel (provided for erection of buildings)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lv-LV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</a:rPr>
              <a:t>Buildings</a:t>
            </a:r>
            <a:endParaRPr lang="lv-LV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</a:rPr>
              <a:t>Apartments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3779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47667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Address register, statistic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735653755"/>
              </p:ext>
            </p:extLst>
          </p:nvPr>
        </p:nvGraphicFramePr>
        <p:xfrm>
          <a:off x="4211960" y="1772816"/>
          <a:ext cx="4752528" cy="4034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45077296"/>
              </p:ext>
            </p:extLst>
          </p:nvPr>
        </p:nvGraphicFramePr>
        <p:xfrm>
          <a:off x="179512" y="1268760"/>
          <a:ext cx="532859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63688" y="4365104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sym typeface="Wingdings 3"/>
              </a:rPr>
              <a:t>Activity:</a:t>
            </a:r>
          </a:p>
          <a:p>
            <a:endParaRPr lang="en-GB" dirty="0" smtClean="0">
              <a:solidFill>
                <a:schemeClr val="bg1"/>
              </a:solidFill>
              <a:sym typeface="Wingdings 3"/>
            </a:endParaRPr>
          </a:p>
          <a:p>
            <a:pPr marL="285750" indent="-285750">
              <a:buFont typeface="Wingdings 3"/>
              <a:buChar char="P"/>
            </a:pPr>
            <a:r>
              <a:rPr lang="en-GB" dirty="0" smtClean="0">
                <a:solidFill>
                  <a:schemeClr val="bg1"/>
                </a:solidFill>
                <a:sym typeface="Wingdings 3"/>
              </a:rPr>
              <a:t>33 139</a:t>
            </a:r>
          </a:p>
          <a:p>
            <a:r>
              <a:rPr lang="en-GB" dirty="0" smtClean="0">
                <a:solidFill>
                  <a:schemeClr val="bg1"/>
                </a:solidFill>
                <a:sym typeface="Wingdings 3"/>
              </a:rPr>
              <a:t>new 13 079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57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47667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Address register,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how it was made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467544" y="5445224"/>
            <a:ext cx="1301613" cy="664407"/>
          </a:xfrm>
          <a:prstGeom prst="flowChartMagneticDisk">
            <a:avLst/>
          </a:prstGeom>
          <a:ln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Municipalities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(119)</a:t>
            </a:r>
            <a:endParaRPr 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owchart: Magnetic Disk 6"/>
          <p:cNvSpPr/>
          <p:nvPr/>
        </p:nvSpPr>
        <p:spPr>
          <a:xfrm>
            <a:off x="3419872" y="2996952"/>
            <a:ext cx="1301613" cy="664407"/>
          </a:xfrm>
          <a:prstGeom prst="flowChartMagneticDisk">
            <a:avLst/>
          </a:prstGeom>
          <a:ln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Address register</a:t>
            </a:r>
            <a:endParaRPr 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Magnetic Disk 9"/>
          <p:cNvSpPr/>
          <p:nvPr/>
        </p:nvSpPr>
        <p:spPr>
          <a:xfrm>
            <a:off x="5111653" y="2060848"/>
            <a:ext cx="1301613" cy="664407"/>
          </a:xfrm>
          <a:prstGeom prst="flowChartMagneticDisk">
            <a:avLst/>
          </a:prstGeom>
          <a:ln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State Revenue Service</a:t>
            </a:r>
            <a:endParaRPr 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lowchart: Magnetic Disk 10"/>
          <p:cNvSpPr/>
          <p:nvPr/>
        </p:nvSpPr>
        <p:spPr>
          <a:xfrm>
            <a:off x="1745097" y="2051720"/>
            <a:ext cx="1301613" cy="664407"/>
          </a:xfrm>
          <a:prstGeom prst="flowChartMagneticDisk">
            <a:avLst/>
          </a:prstGeom>
          <a:ln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Cadastre</a:t>
            </a:r>
            <a:endParaRPr 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lowchart: Magnetic Disk 11"/>
          <p:cNvSpPr/>
          <p:nvPr/>
        </p:nvSpPr>
        <p:spPr>
          <a:xfrm>
            <a:off x="1732659" y="3745093"/>
            <a:ext cx="1301613" cy="664407"/>
          </a:xfrm>
          <a:prstGeom prst="flowChartMagneticDisk">
            <a:avLst/>
          </a:prstGeom>
          <a:ln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State Enterprise Register</a:t>
            </a:r>
            <a:endParaRPr 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lowchart: Magnetic Disk 12"/>
          <p:cNvSpPr/>
          <p:nvPr/>
        </p:nvSpPr>
        <p:spPr>
          <a:xfrm>
            <a:off x="5134448" y="3745092"/>
            <a:ext cx="1301613" cy="664407"/>
          </a:xfrm>
          <a:prstGeom prst="flowChartMagneticDisk">
            <a:avLst/>
          </a:prstGeom>
          <a:ln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Population register</a:t>
            </a:r>
            <a:endParaRPr 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2380092">
            <a:off x="2710234" y="2906394"/>
            <a:ext cx="648072" cy="144016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 rot="18702890">
            <a:off x="3005628" y="3943257"/>
            <a:ext cx="648072" cy="144016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 rot="8369571">
            <a:off x="4787617" y="2948920"/>
            <a:ext cx="648072" cy="144016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23" name="Right Arrow 22"/>
          <p:cNvSpPr/>
          <p:nvPr/>
        </p:nvSpPr>
        <p:spPr bwMode="auto">
          <a:xfrm rot="13090013">
            <a:off x="4465315" y="3943257"/>
            <a:ext cx="648072" cy="144016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04091" y="54633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2001 </a:t>
            </a:r>
            <a:r>
              <a:rPr lang="en-GB" dirty="0">
                <a:solidFill>
                  <a:schemeClr val="bg1"/>
                </a:solidFill>
              </a:rPr>
              <a:t>0% </a:t>
            </a:r>
            <a:r>
              <a:rPr lang="en-GB" dirty="0" smtClean="0">
                <a:solidFill>
                  <a:schemeClr val="bg1"/>
                </a:solidFill>
              </a:rPr>
              <a:t>f</a:t>
            </a:r>
            <a:r>
              <a:rPr lang="lv-LV" dirty="0" smtClean="0">
                <a:solidFill>
                  <a:schemeClr val="bg1"/>
                </a:solidFill>
              </a:rPr>
              <a:t>ro</a:t>
            </a:r>
            <a:r>
              <a:rPr lang="en-GB" dirty="0" smtClean="0">
                <a:solidFill>
                  <a:schemeClr val="bg1"/>
                </a:solidFill>
              </a:rPr>
              <a:t>m </a:t>
            </a:r>
            <a:r>
              <a:rPr lang="en-GB" dirty="0">
                <a:solidFill>
                  <a:schemeClr val="bg1"/>
                </a:solidFill>
              </a:rPr>
              <a:t>municipalities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2013 </a:t>
            </a:r>
            <a:r>
              <a:rPr lang="en-GB" dirty="0">
                <a:solidFill>
                  <a:schemeClr val="bg1"/>
                </a:solidFill>
              </a:rPr>
              <a:t>64% from municipalities</a:t>
            </a:r>
          </a:p>
        </p:txBody>
      </p:sp>
      <p:sp>
        <p:nvSpPr>
          <p:cNvPr id="16" name="Flowchart: Magnetic Disk 15"/>
          <p:cNvSpPr/>
          <p:nvPr/>
        </p:nvSpPr>
        <p:spPr>
          <a:xfrm>
            <a:off x="3456620" y="4509120"/>
            <a:ext cx="1301613" cy="664407"/>
          </a:xfrm>
          <a:prstGeom prst="flowChartMagneticDisk">
            <a:avLst/>
          </a:prstGeom>
          <a:ln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Social Security system</a:t>
            </a:r>
            <a:endParaRPr 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lowchart: Magnetic Disk 16"/>
          <p:cNvSpPr/>
          <p:nvPr/>
        </p:nvSpPr>
        <p:spPr>
          <a:xfrm>
            <a:off x="3419872" y="1509718"/>
            <a:ext cx="1301613" cy="664407"/>
          </a:xfrm>
          <a:prstGeom prst="flowChartMagneticDisk">
            <a:avLst/>
          </a:prstGeom>
          <a:ln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lv-LV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Post</a:t>
            </a:r>
            <a:endParaRPr 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 rot="16200000">
            <a:off x="3772131" y="4017438"/>
            <a:ext cx="648072" cy="144016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 rot="5400000">
            <a:off x="3746641" y="2470323"/>
            <a:ext cx="648072" cy="144016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144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Title &amp; 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00B8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AAD8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Lucida Grande" charset="0"/>
            <a:ea typeface="Lucida Grande" charset="0"/>
            <a:cs typeface="Lucida Grande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Lucida Grande" charset="0"/>
            <a:ea typeface="Lucida Grande" charset="0"/>
            <a:cs typeface="Lucida Grande" charset="0"/>
            <a:sym typeface="Lucida Grande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itle &amp; 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00B8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AAD8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Lucida Grande"/>
        <a:ea typeface="Lucida Grande"/>
        <a:cs typeface="Lucida Grande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Lucida Grande" charset="0"/>
            <a:ea typeface="Lucida Grande" charset="0"/>
            <a:cs typeface="Lucida Grande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Lucida Grande" charset="0"/>
            <a:ea typeface="Lucida Grande" charset="0"/>
            <a:cs typeface="Lucida Grande" charset="0"/>
            <a:sym typeface="Lucida Grande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515</Words>
  <Application>Microsoft Office PowerPoint</Application>
  <PresentationFormat>On-screen Show (4:3)</PresentationFormat>
  <Paragraphs>180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Title &amp; Bullets</vt:lpstr>
      <vt:lpstr>1_Title &amp; Bullets</vt:lpstr>
      <vt:lpstr>Address Register in connection with Cadastre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DP</cp:lastModifiedBy>
  <cp:revision>57</cp:revision>
  <dcterms:created xsi:type="dcterms:W3CDTF">2014-11-05T06:38:20Z</dcterms:created>
  <dcterms:modified xsi:type="dcterms:W3CDTF">2014-11-20T23:20:05Z</dcterms:modified>
</cp:coreProperties>
</file>